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Zach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Rubber stopper forced onto upper arm portion with large spring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http://simplemaps.com/static/demos/resources/svg-library/svgs/us.svg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M.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M.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M.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Emergency Safety Function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Hard Stop at angle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If friends plan to meet at bar with RAW at end of week, more likely to work out that week.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ttps://www.google.com/url?sa=i&amp;rct=j&amp;q=&amp;esrc=s&amp;source=images&amp;cd=&amp;cad=rja&amp;uact=8&amp;ved=0ahUKEwi3xfTA5PbWAhWLPCYKHbgsCiMQjRwIBw&amp;url=https%3A%2F%2Fwww.pinterest.com%2Fpin%2F164381455119064701%2F&amp;psig=AOvVaw0vlvB1OXIHQGuxyQWCiMzB&amp;ust=1508299652782709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Zach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Tyler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Servo Motors can easily connect to raspberry pi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M.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http://www.instructables.com/id/Control-DC-Motor-Using-L293D/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http://ww1.microchip.com/downloads/en/AppNotes/00894a.pdf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https://www.eetimes.com/document.asp?doc_id=1274118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154375"/>
            <a:ext cx="7505700" cy="3468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 sz="1800"/>
            </a:lvl1pPr>
            <a:lvl2pPr lvl="1">
              <a:spcBef>
                <a:spcPts val="0"/>
              </a:spcBef>
              <a:buSzPts val="1100"/>
              <a:buChar char="○"/>
              <a:defRPr sz="1800"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311700" y="747125"/>
            <a:ext cx="8520600" cy="1046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R.A.W.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Remote Armwrestling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395325" y="4032875"/>
            <a:ext cx="8520600" cy="58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SDP Team 12</a:t>
            </a:r>
          </a:p>
          <a:p>
            <a:pPr indent="0" lvl="0" marL="0" algn="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Tyler Costa, Steve Lucey, Zach Matthews, Steve McGrath</a:t>
            </a:r>
          </a:p>
        </p:txBody>
      </p:sp>
      <p:pic>
        <p:nvPicPr>
          <p:cNvPr descr="Free illustration: Bench Press, Fight, Arm Wrestling - Free Image ...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725" y="1945925"/>
            <a:ext cx="1934550" cy="19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819150" y="3634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Subsystem: Microcontroller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819150" y="1122750"/>
            <a:ext cx="7805700" cy="35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 Uno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Used to program DC motor/Servo motor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Gather torque replication data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/>
              <a:t>Used in addition to Raspberry Pi to not take away CPU power</a:t>
            </a: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</a:t>
            </a: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32" y="2538150"/>
            <a:ext cx="3413525" cy="22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330188" y="3240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https://store-cdn.arduino.cc/usa/catalog/product/cache/1/image/1800x/ea1ef423b933d797cfca49bc5855eef6/A/0/A000066_front_2.jpg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819150" y="4598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Subsystem: Safety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819150" y="1179100"/>
            <a:ext cx="7505700" cy="31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Emergency Stop: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Rubber contact on arm with force from spring of ~180N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Hold back spring with induced magnetic force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Activates when: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Safety button near off-hand is pressed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Power cuts out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Arm is moving too fast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Strength Classes: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Only allowed to arm wrestle someone in your strength range </a:t>
            </a: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819150" y="3634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Subsystem: Networking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819150" y="1122750"/>
            <a:ext cx="7805700" cy="35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Raspberry Pi 3 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Used for high speed connection  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Controls data transfer between arms</a:t>
            </a:r>
            <a:r>
              <a:rPr lang="en" sz="1800"/>
              <a:t> 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Retrieves data from Arduino</a:t>
            </a:r>
          </a:p>
          <a:p>
            <a:pPr indent="-342900" lvl="2" marL="1371600" rtl="0">
              <a:spcBef>
                <a:spcPts val="0"/>
              </a:spcBef>
              <a:buSzPts val="1800"/>
              <a:buChar char="■"/>
            </a:pPr>
            <a:r>
              <a:rPr lang="en" sz="1800"/>
              <a:t>Sends torque data to opposite Raspberry Pi</a:t>
            </a: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descr="File:Raspberry Pi 3 Model B.JPG - Wikimedia Commons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425" y="2929500"/>
            <a:ext cx="2497354" cy="177644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45" name="Shape 245"/>
          <p:cNvSpPr txBox="1"/>
          <p:nvPr/>
        </p:nvSpPr>
        <p:spPr>
          <a:xfrm>
            <a:off x="5990950" y="4582350"/>
            <a:ext cx="2592300" cy="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https://shop.pimoroni.com/products/raspberry-pi-3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819150" y="4598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Subsystem: Application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819150" y="1275050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iPhone application for personal user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Connects to database to pull user information and stats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Displays tier of arm wrestling user and helps set up matches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Helps user find a location with a RAW arm wrestling simulator</a:t>
            </a:r>
          </a:p>
        </p:txBody>
      </p:sp>
      <p:grpSp>
        <p:nvGrpSpPr>
          <p:cNvPr id="252" name="Shape 252"/>
          <p:cNvGrpSpPr/>
          <p:nvPr/>
        </p:nvGrpSpPr>
        <p:grpSpPr>
          <a:xfrm>
            <a:off x="4593350" y="2539550"/>
            <a:ext cx="4048575" cy="2384600"/>
            <a:chOff x="458825" y="2550525"/>
            <a:chExt cx="4048575" cy="2384600"/>
          </a:xfrm>
        </p:grpSpPr>
        <p:pic>
          <p:nvPicPr>
            <p:cNvPr id="253" name="Shape 2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8825" y="2550525"/>
              <a:ext cx="4048575" cy="238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ock-vector-arm-wrestling-684894217.jpg" id="254" name="Shape 2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4797" y="3288797"/>
              <a:ext cx="257650" cy="28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ock-vector-arm-wrestling-684894217.jpg" id="255" name="Shape 2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3272" y="4165097"/>
              <a:ext cx="257650" cy="28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ock-vector-arm-wrestling-684894217.jpg" id="256" name="Shape 2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37147" y="2999522"/>
              <a:ext cx="257650" cy="289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Shape 25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58" name="Shape 258"/>
          <p:cNvSpPr txBox="1"/>
          <p:nvPr/>
        </p:nvSpPr>
        <p:spPr>
          <a:xfrm>
            <a:off x="4731075" y="4825350"/>
            <a:ext cx="40122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http://simplemaps.com/static/demos/resources/svg-library/svgs/us.svg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819150" y="49197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Additional Features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819150" y="1204375"/>
            <a:ext cx="7505700" cy="333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Time Permitting: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Virtual Headset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Players can wear headset when playing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they will see is an avatar of their opponent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/>
              <a:t>Practice Matches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Save history of users matches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Allow other users to practice against your previous matches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/>
              <a:t>Elbow sensing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Weight sensor to determine if users elbow is in correct position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Char char="○"/>
            </a:pPr>
            <a:r>
              <a:rPr lang="en" sz="1800"/>
              <a:t>Will be able to know if user lifts elbow to cheat </a:t>
            </a: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819150" y="3931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819150" y="1124725"/>
            <a:ext cx="7505700" cy="356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Arm Replicants: $</a:t>
            </a:r>
            <a:r>
              <a:rPr lang="en">
                <a:solidFill>
                  <a:srgbClr val="000000"/>
                </a:solidFill>
              </a:rPr>
              <a:t>8</a:t>
            </a:r>
            <a:r>
              <a:rPr lang="en" sz="1800">
                <a:solidFill>
                  <a:srgbClr val="000000"/>
                </a:solidFill>
              </a:rPr>
              <a:t>0.00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2 Emergency Stops: $20.00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DC Motors: $200.00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Servo/Stepper motors: $40.00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Pressure Sensing Pads: $5.00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Accelerometers: $15.00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Raspberry Pi 3: $70.00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Arduino: $40.00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Power Supply: $20.00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		</a:t>
            </a:r>
            <a:r>
              <a:rPr b="1" lang="en" sz="1800">
                <a:solidFill>
                  <a:srgbClr val="000000"/>
                </a:solidFill>
              </a:rPr>
              <a:t>Total: $480.00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819150" y="3438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Risks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819138" y="1028513"/>
            <a:ext cx="7505700" cy="360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Hardware: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Motors need to represent with 1% of actual </a:t>
            </a:r>
            <a:r>
              <a:rPr lang="en">
                <a:solidFill>
                  <a:srgbClr val="000000"/>
                </a:solidFill>
              </a:rPr>
              <a:t>torque</a:t>
            </a:r>
            <a:r>
              <a:rPr lang="en" sz="1800">
                <a:solidFill>
                  <a:srgbClr val="000000"/>
                </a:solidFill>
              </a:rPr>
              <a:t> of user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Arm replicates movement of user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No noticeable gap in signal so arm will move properly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Software: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Raspberry Pi’s CPU does not get overloaded to maintain connection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Arduino correctly programs motor to </a:t>
            </a:r>
            <a:r>
              <a:rPr lang="en">
                <a:solidFill>
                  <a:srgbClr val="000000"/>
                </a:solidFill>
              </a:rPr>
              <a:t>closely represent</a:t>
            </a:r>
            <a:r>
              <a:rPr lang="en" sz="1800">
                <a:solidFill>
                  <a:srgbClr val="000000"/>
                </a:solidFill>
              </a:rPr>
              <a:t> user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Server run</a:t>
            </a:r>
            <a:r>
              <a:rPr lang="en">
                <a:solidFill>
                  <a:srgbClr val="000000"/>
                </a:solidFill>
              </a:rPr>
              <a:t>s</a:t>
            </a:r>
            <a:r>
              <a:rPr lang="en" sz="1800">
                <a:solidFill>
                  <a:srgbClr val="000000"/>
                </a:solidFill>
              </a:rPr>
              <a:t> with fault toleranc</a:t>
            </a:r>
            <a:r>
              <a:rPr lang="en">
                <a:solidFill>
                  <a:srgbClr val="000000"/>
                </a:solidFill>
              </a:rPr>
              <a:t>e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Client data backed up in database</a:t>
            </a:r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819150" y="5241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MDR Deliverables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819150" y="1478725"/>
            <a:ext cx="7505700" cy="290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 Arm with Basic Movement Capabilities: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Starts in armwrestling position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move corresponding to given human input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Resist motion +/- 5 degrees of starting position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networked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Application: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have basic GUI with simulated functionality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database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819150" y="5241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FDR and Demo Day Presentation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819150" y="1152600"/>
            <a:ext cx="7505700" cy="338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FDR: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Two fully functional arms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Accurately replicate user's motion and force to opposite arm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Fully functional corresponding application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 client/server functions fully operational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Emergency Safety Stop implemented</a:t>
            </a: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Demo Day: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Allow guest to use arm</a:t>
            </a:r>
            <a:r>
              <a:rPr lang="en"/>
              <a:t>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Limit range of arms so no person could get hurt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Brackets hinder further motion one specific angle is reached and match ends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819150" y="5884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819150" y="4274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Problem Statement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819150" y="1154375"/>
            <a:ext cx="7505700" cy="346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Many have trouble with motivation to exercise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Friendly physical competition may provide incentive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Why not connect distant friends with a physical competition of strength?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Remote arm wrestling is physical interaction with friend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More personal than call alone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Friends will challenge each other to exercise and get stronger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                                                           </a:t>
            </a:r>
            <a:r>
              <a:rPr lang="en" sz="800"/>
              <a:t>https://www.onnit.com/academy/finding-workout-motivation-how-to-stop-saying-no-to-goals/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438" y="3151963"/>
            <a:ext cx="2905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19150" y="4274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Product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819150" y="1265900"/>
            <a:ext cx="7505700" cy="327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idea is to create two robotic arms that are connected by a high speed internet connection.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Each arm would be able to replicate the force and strength of the opposite user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It will make it so two people could armwrestle each other from long distances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results of the matches would get submitted into a database which would rank users based on their performances</a:t>
            </a:r>
          </a:p>
          <a:p>
            <a:pPr indent="-342900" lvl="1" marL="91440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Information accessible through application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19150" y="3995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System Requirements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19150" y="1154375"/>
            <a:ext cx="7505700" cy="289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 sturdy robotic arm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Average forearm and hand length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Torque sensing/replication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Maximum torque: 90 Nm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High speed connection for communicating between arms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Operates with non-perceivable delay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An application for creating an account and monitoring results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Safety function to seize up the arm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819150" y="4553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Design Alternatives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63375" y="1210150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</a:rPr>
              <a:t>Haptic Armwrestling: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This product will not meet all our specifications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It does not have: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 phone application with user accounts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Set of statistics to personalize user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Strength tiers for more competitive games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https://newatlas.com/go/3562/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250" y="3121025"/>
            <a:ext cx="2648425" cy="15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19150" y="4598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Each </a:t>
            </a:r>
            <a:r>
              <a:rPr lang="en"/>
              <a:t>Member's</a:t>
            </a:r>
            <a:r>
              <a:rPr lang="en"/>
              <a:t> Contribution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819150" y="1347750"/>
            <a:ext cx="7505700" cy="268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Tyler Costa: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>
                <a:solidFill>
                  <a:srgbClr val="38761D"/>
                </a:solidFill>
              </a:rPr>
              <a:t>Motor System, Power Supply, and Arm Motion Replication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Steve Lucey: </a:t>
            </a:r>
            <a:r>
              <a:rPr lang="en" sz="1800">
                <a:solidFill>
                  <a:srgbClr val="F1C232"/>
                </a:solidFill>
              </a:rPr>
              <a:t>Server/Client/Database for Application, Arduino Programming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Zach Matthews (Team Leader):</a:t>
            </a:r>
            <a:r>
              <a:rPr lang="en" sz="1800">
                <a:solidFill>
                  <a:srgbClr val="FF00FF"/>
                </a:solidFill>
              </a:rPr>
              <a:t> </a:t>
            </a:r>
            <a:r>
              <a:rPr lang="en" sz="1800">
                <a:solidFill>
                  <a:srgbClr val="A64D79"/>
                </a:solidFill>
              </a:rPr>
              <a:t>Raspberry Pi Programing, High Speed Connection, GUI for Application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Steve McGrath:</a:t>
            </a:r>
            <a:r>
              <a:rPr lang="en" sz="1800">
                <a:solidFill>
                  <a:srgbClr val="00FFFF"/>
                </a:solidFill>
              </a:rPr>
              <a:t> </a:t>
            </a:r>
            <a:r>
              <a:rPr lang="en" sz="1800">
                <a:solidFill>
                  <a:srgbClr val="6D9EEB"/>
                </a:solidFill>
              </a:rPr>
              <a:t>System Padding, Force Replication, Feedback Control System, and Emergency Stop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5313700" y="3085100"/>
            <a:ext cx="1974900" cy="16845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Networking</a:t>
            </a:r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376000" y="197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46525" y="786580"/>
            <a:ext cx="4280700" cy="39831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1800"/>
              <a:t>Robotic Arm</a:t>
            </a:r>
          </a:p>
        </p:txBody>
      </p:sp>
      <p:sp>
        <p:nvSpPr>
          <p:cNvPr id="176" name="Shape 176"/>
          <p:cNvSpPr/>
          <p:nvPr/>
        </p:nvSpPr>
        <p:spPr>
          <a:xfrm>
            <a:off x="1897533" y="1214989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Motor System</a:t>
            </a:r>
          </a:p>
        </p:txBody>
      </p:sp>
      <p:sp>
        <p:nvSpPr>
          <p:cNvPr id="177" name="Shape 177"/>
          <p:cNvSpPr/>
          <p:nvPr/>
        </p:nvSpPr>
        <p:spPr>
          <a:xfrm>
            <a:off x="3256839" y="1214977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System Padding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043151" y="2481350"/>
            <a:ext cx="27687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Pressure Sensing</a:t>
            </a:r>
          </a:p>
        </p:txBody>
      </p:sp>
      <p:sp>
        <p:nvSpPr>
          <p:cNvPr id="179" name="Shape 179"/>
          <p:cNvSpPr/>
          <p:nvPr/>
        </p:nvSpPr>
        <p:spPr>
          <a:xfrm>
            <a:off x="5652261" y="4149580"/>
            <a:ext cx="1297800" cy="4998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High Speed Connection</a:t>
            </a:r>
          </a:p>
        </p:txBody>
      </p:sp>
      <p:sp>
        <p:nvSpPr>
          <p:cNvPr id="180" name="Shape 180"/>
          <p:cNvSpPr/>
          <p:nvPr/>
        </p:nvSpPr>
        <p:spPr>
          <a:xfrm>
            <a:off x="1122660" y="2891793"/>
            <a:ext cx="1238100" cy="499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Force </a:t>
            </a:r>
            <a:r>
              <a:rPr lang="en"/>
              <a:t>Replication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5652259" y="3525686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Raspberry Pi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966700" y="786575"/>
            <a:ext cx="2957400" cy="17526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Application</a:t>
            </a:r>
          </a:p>
        </p:txBody>
      </p:sp>
      <p:sp>
        <p:nvSpPr>
          <p:cNvPr id="183" name="Shape 183"/>
          <p:cNvSpPr/>
          <p:nvPr/>
        </p:nvSpPr>
        <p:spPr>
          <a:xfrm>
            <a:off x="6550561" y="1214977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Server/Client</a:t>
            </a:r>
          </a:p>
        </p:txBody>
      </p:sp>
      <p:sp>
        <p:nvSpPr>
          <p:cNvPr id="184" name="Shape 184"/>
          <p:cNvSpPr/>
          <p:nvPr/>
        </p:nvSpPr>
        <p:spPr>
          <a:xfrm>
            <a:off x="538217" y="1214989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Power Supply</a:t>
            </a:r>
          </a:p>
        </p:txBody>
      </p:sp>
      <p:sp>
        <p:nvSpPr>
          <p:cNvPr id="185" name="Shape 185"/>
          <p:cNvSpPr/>
          <p:nvPr/>
        </p:nvSpPr>
        <p:spPr>
          <a:xfrm>
            <a:off x="4656800" y="3728250"/>
            <a:ext cx="671700" cy="316200"/>
          </a:xfrm>
          <a:prstGeom prst="leftRightArrow">
            <a:avLst>
              <a:gd fmla="val 50000" name="adj1"/>
              <a:gd fmla="val 620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897533" y="1848171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Arm Motion Replication</a:t>
            </a:r>
          </a:p>
        </p:txBody>
      </p:sp>
      <p:sp>
        <p:nvSpPr>
          <p:cNvPr id="187" name="Shape 187"/>
          <p:cNvSpPr/>
          <p:nvPr/>
        </p:nvSpPr>
        <p:spPr>
          <a:xfrm>
            <a:off x="6302600" y="2546475"/>
            <a:ext cx="285600" cy="554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5796510" y="1848168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Database</a:t>
            </a:r>
          </a:p>
        </p:txBody>
      </p:sp>
      <p:sp>
        <p:nvSpPr>
          <p:cNvPr id="189" name="Shape 189"/>
          <p:cNvSpPr/>
          <p:nvPr/>
        </p:nvSpPr>
        <p:spPr>
          <a:xfrm>
            <a:off x="2475580" y="2864656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Feedback Loop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58297" y="3604775"/>
            <a:ext cx="17826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Safety</a:t>
            </a:r>
          </a:p>
        </p:txBody>
      </p:sp>
      <p:sp>
        <p:nvSpPr>
          <p:cNvPr id="191" name="Shape 191"/>
          <p:cNvSpPr/>
          <p:nvPr/>
        </p:nvSpPr>
        <p:spPr>
          <a:xfrm>
            <a:off x="730542" y="4044455"/>
            <a:ext cx="1238100" cy="499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Emergency Stop</a:t>
            </a:r>
          </a:p>
        </p:txBody>
      </p:sp>
      <p:sp>
        <p:nvSpPr>
          <p:cNvPr id="192" name="Shape 192"/>
          <p:cNvSpPr/>
          <p:nvPr/>
        </p:nvSpPr>
        <p:spPr>
          <a:xfrm>
            <a:off x="5031000" y="1205675"/>
            <a:ext cx="1450200" cy="5727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GUI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400100" y="3089700"/>
            <a:ext cx="16644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C27BA0"/>
                </a:solidFill>
              </a:rPr>
              <a:t>Maroon - Zach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Green - Tyler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1C232"/>
                </a:solidFill>
              </a:rPr>
              <a:t>Yellow - Steve L.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9FC5E8"/>
                </a:solidFill>
              </a:rPr>
              <a:t>Blue - Steve M.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195" name="Shape 195"/>
          <p:cNvSpPr txBox="1"/>
          <p:nvPr/>
        </p:nvSpPr>
        <p:spPr>
          <a:xfrm>
            <a:off x="2554425" y="3604713"/>
            <a:ext cx="19161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Microcontroller</a:t>
            </a:r>
          </a:p>
        </p:txBody>
      </p:sp>
      <p:sp>
        <p:nvSpPr>
          <p:cNvPr id="196" name="Shape 196"/>
          <p:cNvSpPr/>
          <p:nvPr/>
        </p:nvSpPr>
        <p:spPr>
          <a:xfrm>
            <a:off x="2863565" y="4017293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Arduino</a:t>
            </a:r>
          </a:p>
        </p:txBody>
      </p:sp>
      <p:sp>
        <p:nvSpPr>
          <p:cNvPr id="197" name="Shape 197"/>
          <p:cNvSpPr/>
          <p:nvPr/>
        </p:nvSpPr>
        <p:spPr>
          <a:xfrm rot="-5400000">
            <a:off x="3828500" y="3010700"/>
            <a:ext cx="565500" cy="565500"/>
          </a:xfrm>
          <a:prstGeom prst="leftUpArrow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2240900" y="4040625"/>
            <a:ext cx="304200" cy="172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819150" y="4598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Subsystem: Robotic Arm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819150" y="1057250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Continuous DC motor to control shoulder rotation</a:t>
            </a: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Servo Motor to control elbow flex</a:t>
            </a: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90 degree rotating hand to avoid wrist torsion (45 degrees in either direction)</a:t>
            </a: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 elbow angle to prevent excessive torque on shoulder</a:t>
            </a: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Motor strength exceeds the support of the largest torque generated by arm wrestling 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Slowly return to the original position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rm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675" y="3061750"/>
            <a:ext cx="3408175" cy="18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400" y="230500"/>
            <a:ext cx="2298025" cy="14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08" name="Shape 208"/>
          <p:cNvSpPr txBox="1"/>
          <p:nvPr/>
        </p:nvSpPr>
        <p:spPr>
          <a:xfrm>
            <a:off x="5288125" y="4888750"/>
            <a:ext cx="3651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/>
              <a:t>http://carnot.mech.columbia.edu/~sd/2017/11/index.html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909350" y="1622200"/>
            <a:ext cx="13197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/>
              <a:t>http://sreal.eecs.ucf.edu/people/phd/rpillatproject7.php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819150" y="21757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Subsystem: Pressure Sensing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819150" y="765875"/>
            <a:ext cx="7505700" cy="213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Servo motor does not require feedback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input of speed, torque, position, etc. is fed into the microcontroller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 motor is driven by L293D chip to control speed and direction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Feedback circuit will be programmed in MATLAB and interface with an Arduino to regulate parameters and calculate torque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Data will be stored and transferred via high speed connection</a:t>
            </a:r>
            <a:r>
              <a:rPr lang="en"/>
              <a:t> to other arm using Raspberry Pi 3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375" y="2700575"/>
            <a:ext cx="4007940" cy="21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75" y="3166102"/>
            <a:ext cx="3565375" cy="17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5619700" y="4761775"/>
            <a:ext cx="17733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/>
              <a:t>http://ww1.microchip.com/downloads/en/AppNotes/00894a.pdf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175713" y="4685450"/>
            <a:ext cx="19563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/>
              <a:t>http://www.instructables.com/id/Control-DC-Motor-Using-L293D/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